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204" r:id="rId1"/>
  </p:sldMasterIdLst>
  <p:notesMasterIdLst>
    <p:notesMasterId r:id="rId10"/>
  </p:notesMasterIdLst>
  <p:handoutMasterIdLst>
    <p:handoutMasterId r:id="rId11"/>
  </p:handoutMasterIdLst>
  <p:sldIdLst>
    <p:sldId id="633" r:id="rId2"/>
    <p:sldId id="965" r:id="rId3"/>
    <p:sldId id="987" r:id="rId4"/>
    <p:sldId id="995" r:id="rId5"/>
    <p:sldId id="992" r:id="rId6"/>
    <p:sldId id="993" r:id="rId7"/>
    <p:sldId id="994" r:id="rId8"/>
    <p:sldId id="996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66"/>
    <a:srgbClr val="FF0000"/>
    <a:srgbClr val="000000"/>
    <a:srgbClr val="99CCFF"/>
    <a:srgbClr val="CCECFF"/>
    <a:srgbClr val="006666"/>
    <a:srgbClr val="070000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7284" autoAdjust="0"/>
  </p:normalViewPr>
  <p:slideViewPr>
    <p:cSldViewPr snapToGrid="0">
      <p:cViewPr>
        <p:scale>
          <a:sx n="91" d="100"/>
          <a:sy n="91" d="100"/>
        </p:scale>
        <p:origin x="-246" y="414"/>
      </p:cViewPr>
      <p:guideLst>
        <p:guide orient="horz" pos="2283"/>
        <p:guide orient="horz" pos="4284"/>
        <p:guide pos="1595"/>
        <p:guide pos="3806"/>
        <p:guide pos="556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236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20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992125984251965E-2"/>
          <c:y val="0"/>
          <c:w val="0.72777974628171482"/>
          <c:h val="0.97685185185185186"/>
        </c:manualLayout>
      </c:layout>
      <c:pie3DChart>
        <c:varyColors val="1"/>
        <c:ser>
          <c:idx val="0"/>
          <c:order val="0"/>
          <c:tx>
            <c:strRef>
              <c:f>Sheet1!$C$2</c:f>
              <c:strCache>
                <c:ptCount val="1"/>
                <c:pt idx="0">
                  <c:v>y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7.9419072615923014E-2"/>
                  <c:y val="-7.38185331000291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2.6296916010498689E-2"/>
                  <c:y val="-4.255832604257801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Sheet1!$B$3:$B$4</c:f>
              <c:strCache>
                <c:ptCount val="2"/>
                <c:pt idx="0">
                  <c:v>Total project bujet</c:v>
                </c:pt>
                <c:pt idx="1">
                  <c:v>Total expenditure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>
                  <c:v>3500000</c:v>
                </c:pt>
                <c:pt idx="1">
                  <c:v>632592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92" cy="4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7" tIns="45373" rIns="90747" bIns="45373" numCol="1" anchor="t" anchorCtr="0" compatLnSpc="1">
            <a:prstTxWarp prst="textNoShape">
              <a:avLst/>
            </a:prstTxWarp>
          </a:bodyPr>
          <a:lstStyle>
            <a:lvl1pPr defTabSz="907863">
              <a:defRPr sz="11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84" y="1"/>
            <a:ext cx="2947391" cy="4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7" tIns="45373" rIns="90747" bIns="45373" numCol="1" anchor="t" anchorCtr="0" compatLnSpc="1">
            <a:prstTxWarp prst="textNoShape">
              <a:avLst/>
            </a:prstTxWarp>
          </a:bodyPr>
          <a:lstStyle>
            <a:lvl1pPr algn="r" defTabSz="907863">
              <a:defRPr sz="11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C9DEA248-E08A-4C2D-B2ED-948757E8A775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220"/>
            <a:ext cx="2947392" cy="4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7" tIns="45373" rIns="90747" bIns="45373" numCol="1" anchor="b" anchorCtr="0" compatLnSpc="1">
            <a:prstTxWarp prst="textNoShape">
              <a:avLst/>
            </a:prstTxWarp>
          </a:bodyPr>
          <a:lstStyle>
            <a:lvl1pPr defTabSz="907863">
              <a:defRPr sz="11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CSS2002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84" y="9430220"/>
            <a:ext cx="2947391" cy="4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7" tIns="45373" rIns="90747" bIns="45373" numCol="1" anchor="b" anchorCtr="0" compatLnSpc="1">
            <a:prstTxWarp prst="textNoShape">
              <a:avLst/>
            </a:prstTxWarp>
          </a:bodyPr>
          <a:lstStyle>
            <a:lvl1pPr algn="r" defTabSz="907863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07E4F3E-40E1-46BB-A313-359E250D3F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4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92" cy="4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7" tIns="45373" rIns="90747" bIns="45373" numCol="1" anchor="t" anchorCtr="0" compatLnSpc="1">
            <a:prstTxWarp prst="textNoShape">
              <a:avLst/>
            </a:prstTxWarp>
          </a:bodyPr>
          <a:lstStyle>
            <a:lvl1pPr defTabSz="907863">
              <a:defRPr sz="11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84" y="1"/>
            <a:ext cx="2947391" cy="4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7" tIns="45373" rIns="90747" bIns="45373" numCol="1" anchor="t" anchorCtr="0" compatLnSpc="1">
            <a:prstTxWarp prst="textNoShape">
              <a:avLst/>
            </a:prstTxWarp>
          </a:bodyPr>
          <a:lstStyle>
            <a:lvl1pPr algn="r" defTabSz="907863">
              <a:defRPr sz="11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448390C9-DA63-41E1-89EE-DE8E027BB470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0" y="4716828"/>
            <a:ext cx="7697320" cy="446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7" tIns="45373" rIns="90747" bIns="45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662911"/>
            <a:ext cx="2947392" cy="26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7" tIns="45373" rIns="90747" bIns="45373" numCol="1" anchor="b" anchorCtr="0" compatLnSpc="1">
            <a:prstTxWarp prst="textNoShape">
              <a:avLst/>
            </a:prstTxWarp>
            <a:spAutoFit/>
          </a:bodyPr>
          <a:lstStyle>
            <a:lvl1pPr algn="r" defTabSz="907863">
              <a:defRPr sz="11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CSS2002Hello</a:t>
            </a:r>
          </a:p>
        </p:txBody>
      </p:sp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84" y="9662911"/>
            <a:ext cx="2947391" cy="26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7" tIns="45373" rIns="90747" bIns="45373" numCol="1" anchor="b" anchorCtr="0" compatLnSpc="1">
            <a:prstTxWarp prst="textNoShape">
              <a:avLst/>
            </a:prstTxWarp>
            <a:spAutoFit/>
          </a:bodyPr>
          <a:lstStyle>
            <a:lvl1pPr algn="r" defTabSz="907863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86DDBBB-99B0-44BC-AC33-E82995E5EB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4256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800103-394C-466E-B42E-48D8B942C36D}" type="datetime1">
              <a:rPr lang="en-US" smtClean="0">
                <a:cs typeface="Arial" charset="0"/>
              </a:rPr>
              <a:pPr/>
              <a:t>1/14/2013</a:t>
            </a:fld>
            <a:endParaRPr lang="en-US" smtClean="0">
              <a:cs typeface="Arial" charset="0"/>
            </a:endParaRPr>
          </a:p>
        </p:txBody>
      </p:sp>
      <p:sp>
        <p:nvSpPr>
          <p:cNvPr id="26627" name="doc id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CSS2002Hello</a:t>
            </a:r>
          </a:p>
        </p:txBody>
      </p:sp>
      <p:sp>
        <p:nvSpPr>
          <p:cNvPr id="26628" name="pg num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E7D46-56DC-48BD-AADC-BB6B9486E97F}" type="slidenum">
              <a:rPr lang="ar-SA" smtClean="0"/>
              <a:pPr/>
              <a:t>0</a:t>
            </a:fld>
            <a:endParaRPr lang="en-US" smtClean="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74888" y="1276350"/>
            <a:ext cx="11306176" cy="8480425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3850284" y="1"/>
            <a:ext cx="2947391" cy="4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7" tIns="45373" rIns="90747" bIns="45373"/>
          <a:lstStyle/>
          <a:p>
            <a:pPr algn="r" defTabSz="907863"/>
            <a:fld id="{448A5405-9E13-43D1-801A-6FA82D14197D}" type="datetime1">
              <a:rPr lang="en-US" sz="1100">
                <a:latin typeface="Times New Roman" pitchFamily="18" charset="0"/>
              </a:rPr>
              <a:pPr algn="r" defTabSz="907863"/>
              <a:t>1/14/2013</a:t>
            </a:fld>
            <a:endParaRPr lang="en-US" sz="1100">
              <a:latin typeface="Times New Roman" pitchFamily="18" charset="0"/>
            </a:endParaRPr>
          </a:p>
        </p:txBody>
      </p:sp>
      <p:sp>
        <p:nvSpPr>
          <p:cNvPr id="31747" name="doc id"/>
          <p:cNvSpPr txBox="1">
            <a:spLocks noGrp="1" noChangeArrowheads="1"/>
          </p:cNvSpPr>
          <p:nvPr/>
        </p:nvSpPr>
        <p:spPr bwMode="auto">
          <a:xfrm>
            <a:off x="1" y="9662911"/>
            <a:ext cx="2947392" cy="26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7" tIns="45373" rIns="90747" bIns="45373" anchor="b">
            <a:spAutoFit/>
          </a:bodyPr>
          <a:lstStyle/>
          <a:p>
            <a:pPr algn="r" defTabSz="907863"/>
            <a:r>
              <a:rPr lang="en-US" sz="1100">
                <a:latin typeface="Times New Roman" pitchFamily="18" charset="0"/>
              </a:rPr>
              <a:t>CSS2002Hello</a:t>
            </a:r>
          </a:p>
        </p:txBody>
      </p:sp>
      <p:sp>
        <p:nvSpPr>
          <p:cNvPr id="31748" name="pg num"/>
          <p:cNvSpPr txBox="1">
            <a:spLocks noGrp="1" noChangeArrowheads="1"/>
          </p:cNvSpPr>
          <p:nvPr/>
        </p:nvSpPr>
        <p:spPr bwMode="auto">
          <a:xfrm>
            <a:off x="3850284" y="9662911"/>
            <a:ext cx="2947391" cy="26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7" tIns="45373" rIns="90747" bIns="45373" anchor="b">
            <a:spAutoFit/>
          </a:bodyPr>
          <a:lstStyle/>
          <a:p>
            <a:pPr algn="r" defTabSz="907863"/>
            <a:fld id="{9DEA1F57-4C1F-4A66-9F0D-58A5A763A1D3}" type="slidenum">
              <a:rPr lang="ar-SA" sz="1100">
                <a:latin typeface="Times New Roman" pitchFamily="18" charset="0"/>
                <a:cs typeface="Times New Roman" pitchFamily="18" charset="0"/>
              </a:rPr>
              <a:pPr algn="r" defTabSz="907863"/>
              <a:t>1</a:t>
            </a:fld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59350" cy="372110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0" y="4716828"/>
            <a:ext cx="7697320" cy="4464325"/>
          </a:xfrm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 txBox="1">
            <a:spLocks noGrp="1" noChangeArrowheads="1"/>
          </p:cNvSpPr>
          <p:nvPr/>
        </p:nvSpPr>
        <p:spPr bwMode="auto">
          <a:xfrm>
            <a:off x="3850284" y="1"/>
            <a:ext cx="2947391" cy="4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7" tIns="45373" rIns="90747" bIns="45373"/>
          <a:lstStyle/>
          <a:p>
            <a:pPr algn="r" defTabSz="907863"/>
            <a:fld id="{D1E1AC1F-BF4B-44E2-A7AD-675721588900}" type="datetime1">
              <a:rPr lang="en-US" sz="1100">
                <a:latin typeface="Times New Roman" pitchFamily="18" charset="0"/>
              </a:rPr>
              <a:pPr algn="r" defTabSz="907863"/>
              <a:t>1/14/2013</a:t>
            </a:fld>
            <a:endParaRPr lang="en-US" sz="1100">
              <a:latin typeface="Times New Roman" pitchFamily="18" charset="0"/>
            </a:endParaRPr>
          </a:p>
        </p:txBody>
      </p:sp>
      <p:sp>
        <p:nvSpPr>
          <p:cNvPr id="29699" name="doc id"/>
          <p:cNvSpPr txBox="1">
            <a:spLocks noGrp="1" noChangeArrowheads="1"/>
          </p:cNvSpPr>
          <p:nvPr/>
        </p:nvSpPr>
        <p:spPr bwMode="auto">
          <a:xfrm>
            <a:off x="1" y="9662911"/>
            <a:ext cx="2947392" cy="26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7" tIns="45373" rIns="90747" bIns="45373" anchor="b">
            <a:spAutoFit/>
          </a:bodyPr>
          <a:lstStyle/>
          <a:p>
            <a:pPr algn="r" defTabSz="907863"/>
            <a:r>
              <a:rPr lang="en-US" sz="1100">
                <a:latin typeface="Times New Roman" pitchFamily="18" charset="0"/>
              </a:rPr>
              <a:t>CSS2002Hello</a:t>
            </a:r>
          </a:p>
        </p:txBody>
      </p:sp>
      <p:sp>
        <p:nvSpPr>
          <p:cNvPr id="29700" name="pg num"/>
          <p:cNvSpPr txBox="1">
            <a:spLocks noGrp="1" noChangeArrowheads="1"/>
          </p:cNvSpPr>
          <p:nvPr/>
        </p:nvSpPr>
        <p:spPr bwMode="auto">
          <a:xfrm>
            <a:off x="3850284" y="9662911"/>
            <a:ext cx="2947391" cy="26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7" tIns="45373" rIns="90747" bIns="45373" anchor="b">
            <a:spAutoFit/>
          </a:bodyPr>
          <a:lstStyle/>
          <a:p>
            <a:pPr algn="r" defTabSz="907863"/>
            <a:fld id="{20BB3C9B-340D-457D-8BA0-A1DD36615D01}" type="slidenum">
              <a:rPr lang="ar-SA" sz="1100">
                <a:latin typeface="Times New Roman" pitchFamily="18" charset="0"/>
                <a:cs typeface="Times New Roman" pitchFamily="18" charset="0"/>
              </a:rPr>
              <a:pPr algn="r" defTabSz="907863"/>
              <a:t>2</a:t>
            </a:fld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59350" cy="3721100"/>
          </a:xfrm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0" y="4716828"/>
            <a:ext cx="7697320" cy="4464325"/>
          </a:xfrm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 txBox="1">
            <a:spLocks noGrp="1" noChangeArrowheads="1"/>
          </p:cNvSpPr>
          <p:nvPr/>
        </p:nvSpPr>
        <p:spPr bwMode="auto">
          <a:xfrm>
            <a:off x="3850284" y="1"/>
            <a:ext cx="2947391" cy="4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7" tIns="45373" rIns="90747" bIns="45373"/>
          <a:lstStyle/>
          <a:p>
            <a:pPr algn="r" defTabSz="907863"/>
            <a:fld id="{D1E1AC1F-BF4B-44E2-A7AD-675721588900}" type="datetime1">
              <a:rPr lang="en-US" sz="1100">
                <a:solidFill>
                  <a:prstClr val="black"/>
                </a:solidFill>
                <a:latin typeface="Times New Roman" pitchFamily="18" charset="0"/>
              </a:rPr>
              <a:pPr algn="r" defTabSz="907863"/>
              <a:t>1/14/2013</a:t>
            </a:fld>
            <a:endParaRPr lang="en-US" sz="11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699" name="doc id"/>
          <p:cNvSpPr txBox="1">
            <a:spLocks noGrp="1" noChangeArrowheads="1"/>
          </p:cNvSpPr>
          <p:nvPr/>
        </p:nvSpPr>
        <p:spPr bwMode="auto">
          <a:xfrm>
            <a:off x="1" y="9662911"/>
            <a:ext cx="2947392" cy="26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7" tIns="45373" rIns="90747" bIns="45373" anchor="b">
            <a:spAutoFit/>
          </a:bodyPr>
          <a:lstStyle/>
          <a:p>
            <a:pPr algn="r" defTabSz="907863"/>
            <a:r>
              <a:rPr lang="en-US" sz="1100">
                <a:solidFill>
                  <a:prstClr val="black"/>
                </a:solidFill>
                <a:latin typeface="Times New Roman" pitchFamily="18" charset="0"/>
              </a:rPr>
              <a:t>CSS2002Hello</a:t>
            </a:r>
          </a:p>
        </p:txBody>
      </p:sp>
      <p:sp>
        <p:nvSpPr>
          <p:cNvPr id="29700" name="pg num"/>
          <p:cNvSpPr txBox="1">
            <a:spLocks noGrp="1" noChangeArrowheads="1"/>
          </p:cNvSpPr>
          <p:nvPr/>
        </p:nvSpPr>
        <p:spPr bwMode="auto">
          <a:xfrm>
            <a:off x="3850284" y="9662911"/>
            <a:ext cx="2947391" cy="26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7" tIns="45373" rIns="90747" bIns="45373" anchor="b">
            <a:spAutoFit/>
          </a:bodyPr>
          <a:lstStyle/>
          <a:p>
            <a:pPr algn="r" defTabSz="907863"/>
            <a:fld id="{20BB3C9B-340D-457D-8BA0-A1DD36615D01}" type="slidenum">
              <a:rPr lang="ar-SA" sz="11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defTabSz="907863"/>
              <a:t>7</a:t>
            </a:fld>
            <a:endParaRPr lang="en-US" sz="11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59350" cy="3721100"/>
          </a:xfrm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0" y="4716828"/>
            <a:ext cx="7697320" cy="4464325"/>
          </a:xfrm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320F10B-E03E-4019-9BD1-FBEFCB1FCA1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2" descr="openwebmail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04813" y="315913"/>
            <a:ext cx="1973262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40E8C6-8ACF-4202-B0B7-E82290178D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1A81A3-1835-4337-8C07-D2324D27DEA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tangle 3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-36513"/>
            <a:ext cx="9259888" cy="150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9700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MY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openwebm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813" y="315913"/>
            <a:ext cx="1973262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89200" y="417512"/>
            <a:ext cx="6070600" cy="36933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8" name="pg num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7848B-5AED-407B-A6A3-BBEE03F431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254E0-DB08-4B8F-99FF-F2577C0D9B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07848B-5AED-407B-A6A3-BBEE03F431A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47BB43-CD72-4903-8017-3363F9BC3F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C90379-B03D-4E93-BA2D-D2AC0CDFD5D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28ECB6-1602-4316-BE82-B7B5BE7748D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CF4FFF-2EE8-4E6D-9FC5-CEE3ADA721A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7FE1DB-4FB4-4768-B480-8D4D34F917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34" descr="openwebmai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4813" y="315913"/>
            <a:ext cx="1973262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16237-B69C-4460-A5AE-6D3ADF8BCA6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77F9F5-76D7-4940-8418-0AEBC52DD22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1/14/2013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BE16237-B69C-4460-A5AE-6D3ADF8BCA6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190" r:id="rId12"/>
    <p:sldLayoutId id="214748418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906" y="1291051"/>
            <a:ext cx="8713787" cy="338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Board Meeting presentation for the Central Statistics Bureau support project</a:t>
            </a:r>
            <a:endParaRPr lang="ar-SA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729226" y="6063149"/>
            <a:ext cx="5486400" cy="276225"/>
          </a:xfrm>
        </p:spPr>
        <p:txBody>
          <a:bodyPr>
            <a:normAutofit fontScale="90000"/>
          </a:bodyPr>
          <a:lstStyle/>
          <a:p>
            <a:pPr algn="ctr" defTabSz="977900"/>
            <a:r>
              <a:rPr lang="en-US" sz="1800" b="1" dirty="0" smtClean="0">
                <a:solidFill>
                  <a:srgbClr val="FFC000"/>
                </a:solidFill>
                <a:latin typeface="Arial Narrow" pitchFamily="34" charset="0"/>
              </a:rPr>
              <a:t>Project Board Meeting </a:t>
            </a:r>
            <a:br>
              <a:rPr lang="en-US" sz="1800" b="1" dirty="0" smtClean="0">
                <a:solidFill>
                  <a:srgbClr val="FFC000"/>
                </a:solidFill>
                <a:latin typeface="Arial Narrow" pitchFamily="34" charset="0"/>
              </a:rPr>
            </a:br>
            <a:r>
              <a:rPr lang="en-US" sz="1800" b="1" dirty="0" smtClean="0">
                <a:solidFill>
                  <a:srgbClr val="FFC000"/>
                </a:solidFill>
                <a:latin typeface="Arial Narrow" pitchFamily="34" charset="0"/>
              </a:rPr>
              <a:t>January 2013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0631"/>
            <a:ext cx="9144000" cy="40737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Description: emblem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" y="50415"/>
            <a:ext cx="1094349" cy="1126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 descr="bundp170mm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247" y="21020"/>
            <a:ext cx="690962" cy="1396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1944688" y="5786924"/>
            <a:ext cx="5486400" cy="276225"/>
          </a:xfrm>
          <a:prstGeom prst="rect">
            <a:avLst/>
          </a:prstGeom>
          <a:noFill/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 marR="0" algn="r" rtl="0" eaLnBrk="1" latinLnBrk="0" hangingPunct="1">
              <a:spcBef>
                <a:spcPct val="0"/>
              </a:spcBef>
              <a:buNone/>
              <a:defRPr kumimoji="0" sz="3000" b="0" kern="120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77900"/>
            <a:r>
              <a:rPr lang="en-US" sz="1600" b="1" smtClean="0">
                <a:solidFill>
                  <a:srgbClr val="FFC000"/>
                </a:solidFill>
                <a:latin typeface="Arial Narrow" pitchFamily="34" charset="0"/>
              </a:rPr>
              <a:t>Samir </a:t>
            </a:r>
            <a:r>
              <a:rPr lang="en-US" sz="1600" b="1" dirty="0" err="1" smtClean="0">
                <a:solidFill>
                  <a:srgbClr val="FFC000"/>
                </a:solidFill>
                <a:latin typeface="Arial Narrow" pitchFamily="34" charset="0"/>
              </a:rPr>
              <a:t>Hawana</a:t>
            </a:r>
            <a:r>
              <a:rPr lang="en-US" sz="1600" b="1" dirty="0" smtClean="0">
                <a:solidFill>
                  <a:srgbClr val="FFC000"/>
                </a:solidFill>
                <a:latin typeface="Arial Narrow" pitchFamily="34" charset="0"/>
              </a:rPr>
              <a:t>, Project Manager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677025" y="65659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C36A3D7D-8FA1-49D1-8110-C5EB1FF90E6B}" type="slidenum">
              <a:rPr lang="ar-SA" sz="1000"/>
              <a:pPr algn="r"/>
              <a:t>1</a:t>
            </a:fld>
            <a:endParaRPr 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276571"/>
              </p:ext>
            </p:extLst>
          </p:nvPr>
        </p:nvGraphicFramePr>
        <p:xfrm>
          <a:off x="220716" y="1734207"/>
          <a:ext cx="8692055" cy="27833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43505"/>
                <a:gridCol w="6148550"/>
              </a:tblGrid>
              <a:tr h="298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Executing Agency:	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United Nations Development </a:t>
                      </a:r>
                      <a:r>
                        <a:rPr lang="en-US" sz="1600" dirty="0" err="1">
                          <a:effectLst/>
                        </a:rPr>
                        <a:t>Programme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Country: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Kuwait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3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Project: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600">
                          <a:effectLst/>
                        </a:rPr>
                        <a:t>Support the development of the Central Statistics Bureau</a:t>
                      </a:r>
                      <a:endParaRPr lang="en-US" sz="2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600">
                          <a:effectLst/>
                        </a:rPr>
                        <a:t>Project ATLAS ID: 81254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Project Duration: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2011-2013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Project Budget: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$3,500,000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Reporting Period:</a:t>
                      </a:r>
                      <a:r>
                        <a:rPr lang="en-GB" sz="1600">
                          <a:effectLst/>
                        </a:rPr>
                        <a:t>                                  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600">
                          <a:effectLst/>
                        </a:rPr>
                        <a:t>July–September 2012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Funds Allocated (US $):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9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Contact Persons: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600" dirty="0">
                          <a:effectLst/>
                        </a:rPr>
                        <a:t>UNDP Resident Representative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7532" y="645647"/>
            <a:ext cx="66864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Project Title: Support the development of the Central Statistics Bureau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ATLAS ID: 81254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 txBox="1">
            <a:spLocks noGrp="1"/>
          </p:cNvSpPr>
          <p:nvPr/>
        </p:nvSpPr>
        <p:spPr bwMode="auto">
          <a:xfrm>
            <a:off x="6677025" y="65659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EC0A4F1D-A00E-4414-A2E0-884AC1327D7B}" type="slidenum">
              <a:rPr lang="ar-SA" sz="1000"/>
              <a:pPr algn="r"/>
              <a:t>2</a:t>
            </a:fld>
            <a:endParaRPr lang="en-US" sz="100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074681" y="528474"/>
            <a:ext cx="7186449" cy="304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1.Financial summary (until January 2013)</a:t>
            </a:r>
            <a:endParaRPr lang="en-US" sz="1000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952015"/>
              </p:ext>
            </p:extLst>
          </p:nvPr>
        </p:nvGraphicFramePr>
        <p:xfrm>
          <a:off x="714703" y="1397876"/>
          <a:ext cx="7504387" cy="456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143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774570"/>
              </p:ext>
            </p:extLst>
          </p:nvPr>
        </p:nvGraphicFramePr>
        <p:xfrm>
          <a:off x="1610711" y="2752960"/>
          <a:ext cx="5943600" cy="3225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/>
                <a:gridCol w="3543300"/>
              </a:tblGrid>
              <a:tr h="200025">
                <a:tc gridSpan="2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Expert Roster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Central Statistics Office (Project 81254)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Pending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manager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Kevin Lawler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Times New Roman"/>
                        </a:rPr>
                        <a:t>SAM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Dr. </a:t>
                      </a:r>
                      <a:r>
                        <a:rPr lang="en-US" sz="1100" dirty="0" err="1">
                          <a:effectLst/>
                        </a:rPr>
                        <a:t>Jafar</a:t>
                      </a:r>
                      <a:r>
                        <a:rPr lang="en-US" sz="1100" dirty="0">
                          <a:effectLst/>
                        </a:rPr>
                        <a:t> Haji pending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Economics Expert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Dr. Jasem Al Ali pending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GIS Expert 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Pending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Household Income &amp; Expenditure Surveys report evaluation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Emad Saddad Abd El-Hakeim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Executive Administrative Support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Salah Eldeen AlHaj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Demography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Hamed AlFuraih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Admin. Affairs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Pending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Sampling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Pending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expert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Pending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National Accounts Expert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Pending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expert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Khaled Affan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Economics Expert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 Building Project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Consultancy firm pending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7848B-5AED-407B-A6A3-BBEE03F431A7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effectLst/>
              </a:rPr>
              <a:t>Expert Roster</a:t>
            </a:r>
            <a:br>
              <a:rPr lang="en-US" sz="4400" dirty="0">
                <a:effectLst/>
              </a:rPr>
            </a:br>
            <a:endParaRPr lang="ar-KW" dirty="0"/>
          </a:p>
        </p:txBody>
      </p:sp>
    </p:spTree>
    <p:extLst>
      <p:ext uri="{BB962C8B-B14F-4D97-AF65-F5344CB8AC3E}">
        <p14:creationId xmlns:p14="http://schemas.microsoft.com/office/powerpoint/2010/main" val="4781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41162"/>
              </p:ext>
            </p:extLst>
          </p:nvPr>
        </p:nvGraphicFramePr>
        <p:xfrm>
          <a:off x="157652" y="527214"/>
          <a:ext cx="8828689" cy="5649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8689"/>
              </a:tblGrid>
              <a:tr h="216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GB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EXPECTED  OUTPUTS</a:t>
                      </a:r>
                      <a:endParaRPr lang="en-US" sz="1600" b="1" dirty="0">
                        <a:effectLst/>
                      </a:endParaRPr>
                    </a:p>
                  </a:txBody>
                  <a:tcPr marL="21022" marR="21022" marT="0" marB="0"/>
                </a:tc>
              </a:tr>
              <a:tr h="1275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1.4.2. National statistical tools and information systems developed </a:t>
                      </a:r>
                      <a:endParaRPr lang="en-US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Output </a:t>
                      </a:r>
                      <a:r>
                        <a:rPr lang="en-GB" sz="1400" dirty="0">
                          <a:effectLst/>
                        </a:rPr>
                        <a:t>Indicators: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Presence of system for monitoring economic information and national accounts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Availability of a CGE model for the SAM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# of statisticians trained on newly developed IS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# of training courses conducted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# of CSB staff benefitting from SAM applications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# of studies published on the national population census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AWP </a:t>
                      </a:r>
                      <a:r>
                        <a:rPr lang="en-GB" sz="1400" dirty="0">
                          <a:effectLst/>
                        </a:rPr>
                        <a:t>Targets: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1.National SAM for national accounts developed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2.National cadres trained on applications of SAM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 National Dynamic CGE developed</a:t>
                      </a:r>
                      <a:endParaRPr lang="en-US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4. 50 cadres trained on applications of SAM</a:t>
                      </a:r>
                      <a:endParaRPr lang="en-US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5. 8 studies published on the 2011 National Population and Housing Census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022" marR="21022" marT="0" marB="0"/>
                </a:tc>
              </a:tr>
              <a:tr h="1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022" marR="21022" marT="0" marB="0" anchor="ctr"/>
                </a:tc>
              </a:tr>
              <a:tr h="752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022" marR="21022" marT="0" marB="0"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0" y="76529"/>
            <a:ext cx="7186449" cy="304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2.Progress summary </a:t>
            </a:r>
            <a:endParaRPr lang="en-US" sz="1000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40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99910"/>
              </p:ext>
            </p:extLst>
          </p:nvPr>
        </p:nvGraphicFramePr>
        <p:xfrm>
          <a:off x="115618" y="493986"/>
          <a:ext cx="8912768" cy="6022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5428"/>
                <a:gridCol w="67340"/>
              </a:tblGrid>
              <a:tr h="1579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PLANNED ACTIVITIES</a:t>
                      </a: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44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28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Activity </a:t>
                      </a:r>
                      <a:r>
                        <a:rPr lang="en-GB" sz="1600" dirty="0">
                          <a:effectLst/>
                        </a:rPr>
                        <a:t>1.4.2.1: Transition from SNA 1993 to SNA 2008 for the development of the SAM for national accounts for the period 2005-2010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21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Activity budget lines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1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1.4.2.1.1:Identify the National Accounts and other economic data between 2005-10 for the SAM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79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400">
                          <a:effectLst/>
                        </a:rPr>
                        <a:t>1.4.2.1.2: Develop TOR for SAM RFP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1.4.2.1.3: Advertise RFP and select service provider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7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1.4.2.1.4: Contract  SP to develop SAM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400">
                          <a:effectLst/>
                        </a:rPr>
                        <a:t>1.4.2.1.5: Develop composite indices and economic indicators for the SAM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79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400">
                          <a:effectLst/>
                        </a:rPr>
                        <a:t>1.4.2.1.6: Design the matrix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1.4.2.1.7:Implement the SAM on a statistical software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4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1.4.2.1.8: Conduct due diligence of SAM</a:t>
                      </a:r>
                      <a:endParaRPr lang="en-US" sz="16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7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1.4.2.1.9: Launch SAM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6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Activity 1.4.2.2: Dynamic Computable General Equilibrium Model (CGE) for Kuwait developed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21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Activity budget lines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1.4.2.2.1:Identify the National Accounts and relevant economic data 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400">
                          <a:effectLst/>
                        </a:rPr>
                        <a:t>1.4.2.2.2: Revise and prepare detailed Social Accountability Matrix for the model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91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400">
                          <a:effectLst/>
                        </a:rPr>
                        <a:t>1.4.2.2.3: Formulate the model’s equations and utilize appropriate software to estimate the model’s variables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1.4.2.2.4: Train national cadres on the CGE and SAM applications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4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7704"/>
              </p:ext>
            </p:extLst>
          </p:nvPr>
        </p:nvGraphicFramePr>
        <p:xfrm>
          <a:off x="252248" y="357356"/>
          <a:ext cx="8765628" cy="6552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99400"/>
                <a:gridCol w="66228"/>
              </a:tblGrid>
              <a:tr h="1579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PLANNED ACTIVITIES</a:t>
                      </a: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44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12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Activity 1.4.2.3: Information technology infrastructure of the CSB developed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21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Activity </a:t>
                      </a:r>
                      <a:r>
                        <a:rPr lang="en-GB" sz="1200" dirty="0">
                          <a:effectLst/>
                        </a:rPr>
                        <a:t>budget lines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1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200" dirty="0">
                          <a:effectLst/>
                        </a:rPr>
                        <a:t>1.4.2.3.1:Evaluate the automation infrastructure and information network of the CSB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91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1.4.2.3.2:Develop a training plan to build the technical capacities of CSB staff after conducting a needs assessment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1.4.2.3.3:Procure and install licensed software for CSB network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1.4.2.3.4:Recruit Applications Development Specialist for the CSB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91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1.4.2.3.5: Recruit information systems specialist to develop the technical capacities of the CSB 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6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1.4.2.3.6: Conduct specialized courses as per the training plan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2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Activity 1.4.2.4: A series of statistical studies and researches on the results of the National Population and Housing Census developed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21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Activity </a:t>
                      </a:r>
                      <a:r>
                        <a:rPr lang="en-GB" sz="1200" dirty="0">
                          <a:effectLst/>
                        </a:rPr>
                        <a:t>budget lines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1.4.2.4.1:Prepare a study on the characteristics of growth trends in the private sector in the light of the results of General Census of Establishments 2011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9219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1.4.2.4.2: Preparation of a series of population studies on the results of the census, as follows:</a:t>
                      </a:r>
                      <a:endParaRPr lang="en-US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1.Demographic profile of the population in Kuwait</a:t>
                      </a:r>
                      <a:endParaRPr lang="en-US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2.Gender &amp; age composition of the population in Kuwait</a:t>
                      </a:r>
                      <a:endParaRPr lang="en-US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3.Levels, patterns and fertility trends in Kuwait (Kuwaiti women only)</a:t>
                      </a:r>
                      <a:endParaRPr lang="en-US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4.Patterns and trends of marriage and divorce in Kuwait</a:t>
                      </a:r>
                      <a:endParaRPr lang="en-US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5.Assess the quality of the 2011 census  data in comparison with previous censuses </a:t>
                      </a:r>
                      <a:endParaRPr lang="en-US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6.Analysis of census databases to build a data warehouse</a:t>
                      </a:r>
                      <a:endParaRPr lang="en-US" sz="14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7.The application of an automated system for data warehouse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123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Monitoring &amp; Evaluation Activities &amp; Final Review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21" marR="2192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3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 txBox="1">
            <a:spLocks noGrp="1"/>
          </p:cNvSpPr>
          <p:nvPr/>
        </p:nvSpPr>
        <p:spPr bwMode="auto">
          <a:xfrm>
            <a:off x="6677025" y="65659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fld id="{EC0A4F1D-A00E-4414-A2E0-884AC1327D7B}" type="slidenum">
              <a:rPr lang="ar-SA" sz="1000">
                <a:solidFill>
                  <a:prstClr val="black"/>
                </a:solidFill>
              </a:rPr>
              <a:pPr algn="r"/>
              <a:t>7</a:t>
            </a:fld>
            <a:endParaRPr lang="en-US" sz="1000">
              <a:solidFill>
                <a:prstClr val="black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158454"/>
              </p:ext>
            </p:extLst>
          </p:nvPr>
        </p:nvGraphicFramePr>
        <p:xfrm>
          <a:off x="168165" y="1292565"/>
          <a:ext cx="8891754" cy="26377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2716918"/>
                <a:gridCol w="1471448"/>
                <a:gridCol w="2532993"/>
                <a:gridCol w="2170395"/>
              </a:tblGrid>
              <a:tr h="176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CHALLENGES/CONSTRAINTS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69" marR="30469" marT="7684" marB="7684"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LESSONS</a:t>
                      </a:r>
                      <a:r>
                        <a:rPr lang="en-GB" sz="105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LEARNED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69" marR="30469" marT="7684" marB="7684"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Narrow" pitchFamily="34" charset="0"/>
                        </a:rPr>
                        <a:t>RECOMMENDATIONS</a:t>
                      </a:r>
                      <a:endParaRPr kumimoji="0" lang="en-US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69" marR="30469" marT="7684" marB="7684"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05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MANAGEMENT RESPONSE  STRATEGY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69" marR="30469" marT="7684" marB="7684"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96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1-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The continuity of the  project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outputs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Never to assume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that what is planned theoretically will materialize as many intermingling factors are involved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More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coordination and commitment needed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technical training plan for capacity-building of at CSB to be developed.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9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</a:rPr>
                        <a:t>2-Theneed for a PM to follow up </a:t>
                      </a:r>
                      <a:endParaRPr kumimoji="0" lang="en-US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The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PM is to be available as needs are overreaching across the whole agency with various vital departments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The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CSB should recruit a PM as per the 2012 AWP  .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CSB must use the TOR in the PD to announce the position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7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</a:rPr>
                        <a:t>3-The novelty of NIM is causing confusion and delays and continuous guessing.</a:t>
                      </a:r>
                      <a:endParaRPr kumimoji="0" lang="en-US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CSB and  UNDP capacity building initiatives in that respect proved  helpful.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UNDP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should provide NIM training sessions to CSB relevant </a:t>
                      </a:r>
                      <a:r>
                        <a:rPr lang="en-US" sz="1050" b="1" baseline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department t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UNDP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to take the initiative to plan for NIM training of national counterparts.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5367" marR="15367" marT="7684" marB="7684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074681" y="528474"/>
            <a:ext cx="7186449" cy="304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US" sz="280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Challenges and constraints</a:t>
            </a:r>
            <a:endParaRPr lang="en-US" sz="1000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36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NDPDocumentCategoryTaxHTField0 xmlns="1ed4137b-41b2-488b-8250-6d369ec27664">
      <Terms xmlns="http://schemas.microsoft.com/office/infopath/2007/PartnerControls"/>
    </UNDPDocumentCategoryTaxHTField0>
    <b6db62fdefd74bd188b0c1cc54de5bcf xmlns="1ed4137b-41b2-488b-8250-6d369ec27664">
      <Terms xmlns="http://schemas.microsoft.com/office/infopath/2007/PartnerControls"/>
    </b6db62fdefd74bd188b0c1cc54de5bcf>
    <UNDPPublishedDate xmlns="f1161f5b-24a3-4c2d-bc81-44cb9325e8ee">2014-06-26T09:00:00+00:00</UNDPPublishedDate>
    <UndpDocFormat xmlns="1ed4137b-41b2-488b-8250-6d369ec27664" xsi:nil="true"/>
    <UNDPCountryTaxHTField0 xmlns="1ed4137b-41b2-488b-8250-6d369ec27664">
      <Terms xmlns="http://schemas.microsoft.com/office/infopath/2007/PartnerControls"/>
    </UNDPCountryTaxHTField0>
    <UNDPSummary xmlns="f1161f5b-24a3-4c2d-bc81-44cb9325e8ee" xsi:nil="true"/>
    <UndpOUCode xmlns="1ed4137b-41b2-488b-8250-6d369ec27664" xsi:nil="true"/>
    <UndpDocTypeMMTaxHTField0 xmlns="1ed4137b-41b2-488b-8250-6d369ec27664">
      <Terms xmlns="http://schemas.microsoft.com/office/infopath/2007/PartnerControls"/>
    </UndpDocTypeMMTaxHTField0>
    <UNDPFocusAreasTaxHTField0 xmlns="1ed4137b-41b2-488b-8250-6d369ec27664">
      <Terms xmlns="http://schemas.microsoft.com/office/infopath/2007/PartnerControls"/>
    </UNDPFocusAreasTaxHTField0>
    <PDC_x0020_Document_x0020_Category xmlns="f1161f5b-24a3-4c2d-bc81-44cb9325e8ee">Project</PDC_x0020_Document_x0020_Category>
    <idff2b682fce4d0680503cd9036a3260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Progress Report</TermName>
          <TermId xmlns="http://schemas.microsoft.com/office/infopath/2007/PartnerControls">03c70d0e-c75e-4cfb-8288-e692640ede14</TermId>
        </TermInfo>
      </Terms>
    </idff2b682fce4d0680503cd9036a3260>
    <_Publisher xmlns="http://schemas.microsoft.com/sharepoint/v3/fields" xsi:nil="true"/>
    <o4086b1782a74105bb5269035bccc8e9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121d40a5-e62e-4d42-82e4-d6d12003de0a</TermId>
        </TermInfo>
      </Terms>
    </o4086b1782a74105bb5269035bccc8e9>
    <UNDPPOPPFunctionalArea xmlns="f1161f5b-24a3-4c2d-bc81-44cb9325e8ee">Programme and Project</UNDPPOPPFunctionalArea>
    <Project_x0020_Number xmlns="f1161f5b-24a3-4c2d-bc81-44cb9325e8ee" xsi:nil="true"/>
    <Project_x0020_Manager xmlns="f1161f5b-24a3-4c2d-bc81-44cb9325e8ee" xsi:nil="true"/>
    <TaxCatchAll xmlns="1ed4137b-41b2-488b-8250-6d369ec27664">
      <Value>1112</Value>
      <Value>1482</Value>
      <Value>1</Value>
      <Value>763</Value>
    </TaxCatchAll>
    <c4e2ab2cc9354bbf9064eeb465a566ea xmlns="1ed4137b-41b2-488b-8250-6d369ec27664">
      <Terms xmlns="http://schemas.microsoft.com/office/infopath/2007/PartnerControls"/>
    </c4e2ab2cc9354bbf9064eeb465a566ea>
    <UndpProjectNo xmlns="1ed4137b-41b2-488b-8250-6d369ec27664">00064443</UndpProjectNo>
    <UndpDocStatus xmlns="1ed4137b-41b2-488b-8250-6d369ec27664">Draft</UndpDocStatus>
    <Outcome1 xmlns="f1161f5b-24a3-4c2d-bc81-44cb9325e8ee" xsi:nil="true"/>
    <UndpClassificationLevel xmlns="1ed4137b-41b2-488b-8250-6d369ec27664">Public</UndpClassificationLevel>
    <UndpIsTemplate xmlns="1ed4137b-41b2-488b-8250-6d369ec27664">No</UndpIsTemplate>
    <UndpDocID xmlns="1ed4137b-41b2-488b-8250-6d369ec27664" xsi:nil="true"/>
    <UN_x0020_LanguagesTaxHTField0 xmlns="1ed4137b-41b2-488b-8250-6d369ec276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7f98b732-4b5b-4b70-ba90-a0eff09b5d2d</TermId>
        </TermInfo>
      </Terms>
    </UN_x0020_LanguagesTaxHTField0>
    <gc6531b704974d528487414686b72f6f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KWT</TermName>
          <TermId xmlns="http://schemas.microsoft.com/office/infopath/2007/PartnerControls">f09bdda9-6747-4117-880b-9db45632a044</TermId>
        </TermInfo>
      </Terms>
    </gc6531b704974d528487414686b72f6f>
    <_dlc_DocId xmlns="f1161f5b-24a3-4c2d-bc81-44cb9325e8ee">ATLASPDC-4-19052</_dlc_DocId>
    <_dlc_DocIdUrl xmlns="f1161f5b-24a3-4c2d-bc81-44cb9325e8ee">
      <Url>https://info.undp.org/docs/pdc/_layouts/DocIdRedir.aspx?ID=ATLASPDC-4-19052</Url>
      <Description>ATLASPDC-4-19052</Description>
    </_dlc_DocIdUrl>
    <Document_x0020_Coverage_x0020_Period_x0020_Start_x0020_Date xmlns="f1161f5b-24a3-4c2d-bc81-44cb9325e8ee" xsi:nil="true"/>
    <Document_x0020_Coverage_x0020_Period_x0020_End_x0020_Date xmlns="f1161f5b-24a3-4c2d-bc81-44cb9325e8ee" xsi:nil="true"/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3.xml><?xml version="1.0" encoding="utf-8"?>
<?mso-contentType ?>
<SharedContentType xmlns="Microsoft.SharePoint.Taxonomy.ContentTypeSync" SourceId="28e6c43a-9e99-4bdd-9574-a0fa4ea3b61e" ContentTypeId="0x010100F075C04BA242A84ABD3293E3AD35CDA4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DP Programme Document" ma:contentTypeID="0x010100F075C04BA242A84ABD3293E3AD35CDA400AB50428DC784B44FAACCAA5FAE40C0590045B5E632B552204ABF0E616DD66BDA0F" ma:contentTypeVersion="73" ma:contentTypeDescription="" ma:contentTypeScope="" ma:versionID="9de00a5f5954494ae107930a66ca92e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1ed4137b-41b2-488b-8250-6d369ec27664" xmlns:ns4="f1161f5b-24a3-4c2d-bc81-44cb9325e8ee" targetNamespace="http://schemas.microsoft.com/office/2006/metadata/properties" ma:root="true" ma:fieldsID="074a45cdc06b655c19533db1d6232777" ns1:_="" ns2:_="" ns3:_="" ns4:_="">
    <xsd:import namespace="http://schemas.microsoft.com/sharepoint/v3"/>
    <xsd:import namespace="http://schemas.microsoft.com/sharepoint/v3/fields"/>
    <xsd:import namespace="1ed4137b-41b2-488b-8250-6d369ec27664"/>
    <xsd:import namespace="f1161f5b-24a3-4c2d-bc81-44cb9325e8ee"/>
    <xsd:element name="properties">
      <xsd:complexType>
        <xsd:sequence>
          <xsd:element name="documentManagement">
            <xsd:complexType>
              <xsd:all>
                <xsd:element ref="ns3:UndpClassificationLevel" minOccurs="0"/>
                <xsd:element ref="ns4:UNDPPOPPFunctionalArea" minOccurs="0"/>
                <xsd:element ref="ns3:UndpProjectNo" minOccurs="0"/>
                <xsd:element ref="ns4:Outcome1" minOccurs="0"/>
                <xsd:element ref="ns3:UndpDocStatus" minOccurs="0"/>
                <xsd:element ref="ns3:UndpOUCode" minOccurs="0"/>
                <xsd:element ref="ns3:UndpDocFormat" minOccurs="0"/>
                <xsd:element ref="ns3:UndpDocID" minOccurs="0"/>
                <xsd:element ref="ns4:PDC_x0020_Document_x0020_Category" minOccurs="0"/>
                <xsd:element ref="ns4:UNDPPublishedDate" minOccurs="0"/>
                <xsd:element ref="ns4:UNDPSummary" minOccurs="0"/>
                <xsd:element ref="ns3:TaxCatchAll" minOccurs="0"/>
                <xsd:element ref="ns3:TaxCatchAllLabel" minOccurs="0"/>
                <xsd:element ref="ns3:UndpDocTypeMMTaxHTField0" minOccurs="0"/>
                <xsd:element ref="ns3:UNDPCountryTaxHTField0" minOccurs="0"/>
                <xsd:element ref="ns3:UNDPDocumentCategoryTaxHTField0" minOccurs="0"/>
                <xsd:element ref="ns3:b6db62fdefd74bd188b0c1cc54de5bcf" minOccurs="0"/>
                <xsd:element ref="ns3:UN_x0020_LanguagesTaxHTField0" minOccurs="0"/>
                <xsd:element ref="ns3:c4e2ab2cc9354bbf9064eeb465a566ea" minOccurs="0"/>
                <xsd:element ref="ns3:UNDPFocusAreasTaxHTField0" minOccurs="0"/>
                <xsd:element ref="ns4:o4086b1782a74105bb5269035bccc8e9" minOccurs="0"/>
                <xsd:element ref="ns4:Project_x0020_Number" minOccurs="0"/>
                <xsd:element ref="ns4:idff2b682fce4d0680503cd9036a3260" minOccurs="0"/>
                <xsd:element ref="ns3:UndpIsTemplate" minOccurs="0"/>
                <xsd:element ref="ns4:gc6531b704974d528487414686b72f6f" minOccurs="0"/>
                <xsd:element ref="ns4:Project_x0020_Manager" minOccurs="0"/>
                <xsd:element ref="ns2:_Publisher" minOccurs="0"/>
                <xsd:element ref="ns4:_dlc_DocId" minOccurs="0"/>
                <xsd:element ref="ns4:_dlc_DocIdUrl" minOccurs="0"/>
                <xsd:element ref="ns4:_dlc_DocIdPersistId" minOccurs="0"/>
                <xsd:element ref="ns4:Document_x0020_Coverage_x0020_Period_x0020_Start_x0020_Date" minOccurs="0"/>
                <xsd:element ref="ns4:Document_x0020_Coverage_x0020_Period_x0020_End_x0020_Date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atedBy" ma:index="52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53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54" nillable="true" ma:displayName="Number of Likes" ma:internalName="LikesCount">
      <xsd:simpleType>
        <xsd:restriction base="dms:Unknown"/>
      </xsd:simpleType>
    </xsd:element>
    <xsd:element name="LikedBy" ma:index="55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6" nillable="true" ma:displayName="Publisher" ma:description="The person who published the document" ma:hidden="true" ma:internalName="_Publishe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137b-41b2-488b-8250-6d369ec27664" elementFormDefault="qualified">
    <xsd:import namespace="http://schemas.microsoft.com/office/2006/documentManagement/types"/>
    <xsd:import namespace="http://schemas.microsoft.com/office/infopath/2007/PartnerControls"/>
    <xsd:element name="UndpClassificationLevel" ma:index="4" nillable="true" ma:displayName="Classification Level" ma:default="Internal Use Only" ma:description="re: UNDP Information Classification &amp; Handling Standard" ma:format="Dropdown" ma:internalName="UndpClassificationLevel">
      <xsd:simpleType>
        <xsd:restriction base="dms:Choice">
          <xsd:enumeration value="Internal Use Only"/>
          <xsd:enumeration value="Confidential"/>
          <xsd:enumeration value="Highly Confidential"/>
          <xsd:enumeration value="Public"/>
        </xsd:restriction>
      </xsd:simpleType>
    </xsd:element>
    <xsd:element name="UndpProjectNo" ma:index="8" nillable="true" ma:displayName="Project No" ma:description="If applicable, the Atlas Project Number that this document relates to." ma:internalName="UndpProjectNo" ma:readOnly="false">
      <xsd:simpleType>
        <xsd:restriction base="dms:Text">
          <xsd:maxLength value="12"/>
        </xsd:restriction>
      </xsd:simpleType>
    </xsd:element>
    <xsd:element name="UndpDocStatus" ma:index="10" nillable="true" ma:displayName="Document Status" ma:default="Draft" ma:description="The status of the document" ma:format="Dropdown" ma:internalName="UndpDocStatus">
      <xsd:simpleType>
        <xsd:restriction base="dms:Choice">
          <xsd:enumeration value="Draft"/>
          <xsd:enumeration value="Reviewed"/>
          <xsd:enumeration value="Approved"/>
          <xsd:enumeration value="Not Approved"/>
          <xsd:enumeration value="Final"/>
          <xsd:enumeration value="Expired"/>
        </xsd:restriction>
      </xsd:simpleType>
    </xsd:element>
    <xsd:element name="UndpOUCode" ma:index="11" nillable="true" ma:displayName="Unit Code" ma:description="The Atlas Unit Code of the authoring Unit" ma:format="Dropdown" ma:internalName="UndpOUCode">
      <xsd:simpleType>
        <xsd:restriction base="dms:Choice">
          <xsd:enumeration value="ABW"/>
          <xsd:enumeration value="AFG"/>
          <xsd:enumeration value="AGO"/>
          <xsd:enumeration value="AIA"/>
          <xsd:enumeration value="ALB"/>
          <xsd:enumeration value="ANT"/>
          <xsd:enumeration value="ARE"/>
          <xsd:enumeration value="ARG"/>
          <xsd:enumeration value="ARM"/>
          <xsd:enumeration value="ATG"/>
          <xsd:enumeration value="AZE"/>
          <xsd:enumeration value="BDI"/>
          <xsd:enumeration value="BEN"/>
          <xsd:enumeration value="BFA"/>
          <xsd:enumeration value="BGD"/>
          <xsd:enumeration value="BGR"/>
          <xsd:enumeration value="BHR"/>
          <xsd:enumeration value="BHS"/>
          <xsd:enumeration value="BIH"/>
          <xsd:enumeration value="BLR"/>
          <xsd:enumeration value="BLZ"/>
          <xsd:enumeration value="BMU"/>
          <xsd:enumeration value="BOL"/>
          <xsd:enumeration value="BRA"/>
          <xsd:enumeration value="BRB"/>
          <xsd:enumeration value="BRC"/>
          <xsd:enumeration value="BTN"/>
          <xsd:enumeration value="BWA"/>
          <xsd:enumeration value="CAF"/>
          <xsd:enumeration value="CHL"/>
          <xsd:enumeration value="CHN"/>
          <xsd:enumeration value="CIV"/>
          <xsd:enumeration value="CMR"/>
          <xsd:enumeration value="COD"/>
          <xsd:enumeration value="COG"/>
          <xsd:enumeration value="COK"/>
          <xsd:enumeration value="COL"/>
          <xsd:enumeration value="COM"/>
          <xsd:enumeration value="CPV"/>
          <xsd:enumeration value="CRC"/>
          <xsd:enumeration value="CRI"/>
          <xsd:enumeration value="CUB"/>
          <xsd:enumeration value="CUR"/>
          <xsd:enumeration value="CYM"/>
          <xsd:enumeration value="CYP"/>
          <xsd:enumeration value="DJI"/>
          <xsd:enumeration value="DMA"/>
          <xsd:enumeration value="DOM"/>
          <xsd:enumeration value="DZA"/>
          <xsd:enumeration value="ECU"/>
          <xsd:enumeration value="EGY"/>
          <xsd:enumeration value="ERI"/>
          <xsd:enumeration value="ETH"/>
          <xsd:enumeration value="FJI"/>
          <xsd:enumeration value="FSM"/>
          <xsd:enumeration value="GAB"/>
          <xsd:enumeration value="GEO"/>
          <xsd:enumeration value="GHA"/>
          <xsd:enumeration value="GIN"/>
          <xsd:enumeration value="GMB"/>
          <xsd:enumeration value="GNB"/>
          <xsd:enumeration value="GNQ"/>
          <xsd:enumeration value="GRD"/>
          <xsd:enumeration value="GTM"/>
          <xsd:enumeration value="GUY"/>
          <xsd:enumeration value="HND"/>
          <xsd:enumeration value="HRV"/>
          <xsd:enumeration value="HTI"/>
          <xsd:enumeration value="IDN"/>
          <xsd:enumeration value="IND"/>
          <xsd:enumeration value="IRN"/>
          <xsd:enumeration value="IRQ"/>
          <xsd:enumeration value="JAM"/>
          <xsd:enumeration value="JOR"/>
          <xsd:enumeration value="KAZ"/>
          <xsd:enumeration value="KEN"/>
          <xsd:enumeration value="KGZ"/>
          <xsd:enumeration value="KHM"/>
          <xsd:enumeration value="KIR"/>
          <xsd:enumeration value="KNA"/>
          <xsd:enumeration value="KOR"/>
          <xsd:enumeration value="KOS"/>
          <xsd:enumeration value="KWT"/>
          <xsd:enumeration value="LAO"/>
          <xsd:enumeration value="LBN"/>
          <xsd:enumeration value="LBR"/>
          <xsd:enumeration value="LBY"/>
          <xsd:enumeration value="LCA"/>
          <xsd:enumeration value="LKA"/>
          <xsd:enumeration value="LSO"/>
          <xsd:enumeration value="LTU"/>
          <xsd:enumeration value="LVA"/>
          <xsd:enumeration value="MAR"/>
          <xsd:enumeration value="MDA"/>
          <xsd:enumeration value="MDG"/>
          <xsd:enumeration value="MDV"/>
          <xsd:enumeration value="MEX"/>
          <xsd:enumeration value="MHL"/>
          <xsd:enumeration value="MKD"/>
          <xsd:enumeration value="MLI"/>
          <xsd:enumeration value="MMR"/>
          <xsd:enumeration value="MNE"/>
          <xsd:enumeration value="MNG"/>
          <xsd:enumeration value="MOZ"/>
          <xsd:enumeration value="MRT"/>
          <xsd:enumeration value="MSR"/>
          <xsd:enumeration value="MUS"/>
          <xsd:enumeration value="MWI"/>
          <xsd:enumeration value="MYS"/>
          <xsd:enumeration value="NAM"/>
          <xsd:enumeration value="NER"/>
          <xsd:enumeration value="NGA"/>
          <xsd:enumeration value="NIC"/>
          <xsd:enumeration value="NIU"/>
          <xsd:enumeration value="NPL"/>
          <xsd:enumeration value="NRU"/>
          <xsd:enumeration value="PAK"/>
          <xsd:enumeration value="PAL"/>
          <xsd:enumeration value="PAN"/>
          <xsd:enumeration value="PER"/>
          <xsd:enumeration value="PHL"/>
          <xsd:enumeration value="PLW"/>
          <xsd:enumeration value="PNG"/>
          <xsd:enumeration value="POL"/>
          <xsd:enumeration value="PRK"/>
          <xsd:enumeration value="PRY"/>
          <xsd:enumeration value="PSC"/>
          <xsd:enumeration value="QAT"/>
          <xsd:enumeration value="R11"/>
          <xsd:enumeration value="R12"/>
          <xsd:enumeration value="R44"/>
          <xsd:enumeration value="R45"/>
          <xsd:enumeration value="R46"/>
          <xsd:enumeration value="R47"/>
          <xsd:enumeration value="RJB"/>
          <xsd:enumeration value="ROU"/>
          <xsd:enumeration value="RUS"/>
          <xsd:enumeration value="RWA"/>
          <xsd:enumeration value="SAU"/>
          <xsd:enumeration value="SDN"/>
          <xsd:enumeration value="SEN"/>
          <xsd:enumeration value="SLB"/>
          <xsd:enumeration value="SLE"/>
          <xsd:enumeration value="SLV"/>
          <xsd:enumeration value="SOM"/>
          <xsd:enumeration value="SRB"/>
          <xsd:enumeration value="SSD"/>
          <xsd:enumeration value="STP"/>
          <xsd:enumeration value="SUR"/>
          <xsd:enumeration value="SVK"/>
          <xsd:enumeration value="SWZ"/>
          <xsd:enumeration value="SYC"/>
          <xsd:enumeration value="SYR"/>
          <xsd:enumeration value="TCA"/>
          <xsd:enumeration value="TCD"/>
          <xsd:enumeration value="TGO"/>
          <xsd:enumeration value="THA"/>
          <xsd:enumeration value="TJK"/>
          <xsd:enumeration value="TKL"/>
          <xsd:enumeration value="TKM"/>
          <xsd:enumeration value="TLS"/>
          <xsd:enumeration value="TON"/>
          <xsd:enumeration value="TTO"/>
          <xsd:enumeration value="TUN"/>
          <xsd:enumeration value="TUR"/>
          <xsd:enumeration value="TUV"/>
          <xsd:enumeration value="TZA"/>
          <xsd:enumeration value="UGA"/>
          <xsd:enumeration value="UKR"/>
          <xsd:enumeration value="UNV"/>
          <xsd:enumeration value="URY"/>
          <xsd:enumeration value="UZB"/>
          <xsd:enumeration value="VCT"/>
          <xsd:enumeration value="VEN"/>
          <xsd:enumeration value="VGB"/>
          <xsd:enumeration value="VNM"/>
          <xsd:enumeration value="VUT"/>
          <xsd:enumeration value="WSM"/>
          <xsd:enumeration value="YEM"/>
          <xsd:enumeration value="ZAF"/>
          <xsd:enumeration value="ZMB"/>
          <xsd:enumeration value="ZWE"/>
          <xsd:enumeration value="H01"/>
          <xsd:enumeration value="H02"/>
          <xsd:enumeration value="H03"/>
          <xsd:enumeration value="H04"/>
          <xsd:enumeration value="H05"/>
          <xsd:enumeration value="H10"/>
          <xsd:enumeration value="H11"/>
          <xsd:enumeration value="H13"/>
          <xsd:enumeration value="H13"/>
          <xsd:enumeration value="H14"/>
          <xsd:enumeration value="H15"/>
          <xsd:enumeration value="H17"/>
          <xsd:enumeration value="H18"/>
          <xsd:enumeration value="H19"/>
          <xsd:enumeration value="H20"/>
          <xsd:enumeration value="H21"/>
          <xsd:enumeration value="H22"/>
          <xsd:enumeration value="H23"/>
          <xsd:enumeration value="H24"/>
          <xsd:enumeration value="H25"/>
          <xsd:enumeration value="H26"/>
          <xsd:enumeration value="H27"/>
          <xsd:enumeration value="H28"/>
          <xsd:enumeration value="H30"/>
          <xsd:enumeration value="H31"/>
          <xsd:enumeration value="H35"/>
          <xsd:enumeration value="H42"/>
          <xsd:enumeration value="H43"/>
          <xsd:enumeration value="H45"/>
          <xsd:enumeration value="H46"/>
          <xsd:enumeration value="H48"/>
          <xsd:enumeration value="H49"/>
          <xsd:enumeration value="H51"/>
          <xsd:enumeration value="H54"/>
          <xsd:enumeration value="H56"/>
          <xsd:enumeration value="H57"/>
          <xsd:enumeration value="H58"/>
          <xsd:enumeration value="H59"/>
          <xsd:enumeration value="H61"/>
          <xsd:enumeration value="H62"/>
          <xsd:enumeration value="H70"/>
          <xsd:enumeration value="H71"/>
        </xsd:restriction>
      </xsd:simpleType>
    </xsd:element>
    <xsd:element name="UndpDocFormat" ma:index="12" nillable="true" ma:displayName="Document Medium" ma:description="The medium/format from which this document originated (i.e. Fax, Paper, eDocument etc.)" ma:format="Dropdown" ma:internalName="UndpDocFormat">
      <xsd:simpleType>
        <xsd:restriction base="dms:Choice">
          <xsd:enumeration value="E-Document"/>
          <xsd:enumeration value="Letter/Paper"/>
          <xsd:enumeration value="E-Mail"/>
          <xsd:enumeration value="Fax/Telecopy"/>
          <xsd:enumeration value="Audio"/>
          <xsd:enumeration value="Database"/>
          <xsd:enumeration value="Image/Picture"/>
          <xsd:enumeration value="Instant Message"/>
          <xsd:enumeration value="Social Media"/>
        </xsd:restriction>
      </xsd:simpleType>
    </xsd:element>
    <xsd:element name="UndpDocID" ma:index="14" nillable="true" ma:displayName="Doc ID" ma:description="The Unique ID number for this document. Reserve for System Use." ma:internalName="UndpDocID">
      <xsd:simpleType>
        <xsd:restriction base="dms:Text">
          <xsd:maxLength value="35"/>
        </xsd:restriction>
      </xsd:simpleType>
    </xsd:element>
    <xsd:element name="TaxCatchAll" ma:index="23" nillable="true" ma:displayName="Taxonomy Catch All Column" ma:hidden="true" ma:list="{ebf97bad-dcbe-4f0d-9a23-b800605d6ac9}" ma:internalName="TaxCatchAll" ma:showField="CatchAllData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hidden="true" ma:list="{ebf97bad-dcbe-4f0d-9a23-b800605d6ac9}" ma:internalName="TaxCatchAllLabel" ma:readOnly="true" ma:showField="CatchAllDataLabel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UndpDocTypeMMTaxHTField0" ma:index="25" nillable="true" ma:taxonomy="true" ma:internalName="UndpDocTypeMMTaxHTField0" ma:taxonomyFieldName="UndpDocTypeMM" ma:displayName="Document Type" ma:default="" ma:fieldId="{ef94467a-fb76-4b42-91a0-5b5bdb6c8d34}" ma:sspId="28e6c43a-9e99-4bdd-9574-a0fa4ea3b61e" ma:termSetId="9ee71e91-19a9-476b-852f-3c2a633960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CountryTaxHTField0" ma:index="27" nillable="true" ma:taxonomy="true" ma:internalName="UNDPCountryTaxHTField0" ma:taxonomyFieldName="UNDPCountry" ma:displayName="Applies To Unit/Office/Country" ma:default="" ma:fieldId="{81e4cc14-7d66-47aa-92fc-e5e3ceab8cf9}" ma:taxonomyMulti="true" ma:sspId="28e6c43a-9e99-4bdd-9574-a0fa4ea3b61e" ma:termSetId="442a42f2-fc2a-49a0-9036-6cd97a005f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umentCategoryTaxHTField0" ma:index="30" nillable="true" ma:taxonomy="true" ma:internalName="UNDPDocumentCategoryTaxHTField0" ma:taxonomyFieldName="UNDPDocumentCategory" ma:displayName="Document Category" ma:readOnly="false" ma:default="" ma:fieldId="{30683383-b7b1-438d-8f61-9bf6b516a9e8}" ma:sspId="28e6c43a-9e99-4bdd-9574-a0fa4ea3b61e" ma:termSetId="353ae5a2-1c9c-42f6-bb56-cf3ba72fb6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db62fdefd74bd188b0c1cc54de5bcf" ma:index="32" nillable="true" ma:taxonomy="true" ma:internalName="b6db62fdefd74bd188b0c1cc54de5bcf" ma:taxonomyFieldName="UndpUnitMM" ma:displayName="Responsible Unit/Office" ma:readOnly="false" ma:default="" ma:fieldId="{b6db62fd-efd7-4bd1-88b0-c1cc54de5bcf}" ma:taxonomyMulti="true" ma:sspId="28e6c43a-9e99-4bdd-9574-a0fa4ea3b61e" ma:termSetId="41041907-3ad1-4549-b766-200fd229bd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_x0020_LanguagesTaxHTField0" ma:index="33" nillable="true" ma:taxonomy="true" ma:internalName="UN_x0020_LanguagesTaxHTField0" ma:taxonomyFieldName="UN_x0020_Languages" ma:displayName="UN Languages" ma:readOnly="false" ma:default="1;#English|7f98b732-4b5b-4b70-ba90-a0eff09b5d2d" ma:fieldId="{41a2b052-e54a-4bfe-83da-6da45935c81e}" ma:sspId="28e6c43a-9e99-4bdd-9574-a0fa4ea3b61e" ma:termSetId="b4046108-c9b1-4d97-ad16-d3846fb24317" ma:anchorId="45d05d46-9bc9-40df-8618-9658690cf41e" ma:open="false" ma:isKeyword="false">
      <xsd:complexType>
        <xsd:sequence>
          <xsd:element ref="pc:Terms" minOccurs="0" maxOccurs="1"/>
        </xsd:sequence>
      </xsd:complexType>
    </xsd:element>
    <xsd:element name="c4e2ab2cc9354bbf9064eeb465a566ea" ma:index="34" nillable="true" ma:taxonomy="true" ma:internalName="c4e2ab2cc9354bbf9064eeb465a566ea" ma:taxonomyFieldName="eRegFilingCodeMM" ma:displayName="eFiling Code" ma:readOnly="false" ma:default="" ma:fieldId="{c4e2ab2c-c935-4bbf-9064-eeb465a566ea}" ma:sspId="28e6c43a-9e99-4bdd-9574-a0fa4ea3b61e" ma:termSetId="3f69c20a-3173-4973-84b2-95ebea5be078" ma:anchorId="f37a81ce-dd31-4fa3-b388-af2156d559de" ma:open="false" ma:isKeyword="false">
      <xsd:complexType>
        <xsd:sequence>
          <xsd:element ref="pc:Terms" minOccurs="0" maxOccurs="1"/>
        </xsd:sequence>
      </xsd:complexType>
    </xsd:element>
    <xsd:element name="UNDPFocusAreasTaxHTField0" ma:index="35" nillable="true" ma:taxonomy="true" ma:internalName="UNDPFocusAreasTaxHTField0" ma:taxonomyFieldName="UNDPFocusAreas" ma:displayName="Focus Area" ma:readOnly="false" ma:default="" ma:fieldId="{c0f5d6bc-94c2-4efb-8cb3-448ca9792810}" ma:taxonomyMulti="true" ma:sspId="28e6c43a-9e99-4bdd-9574-a0fa4ea3b61e" ma:termSetId="5595b894-23d9-4524-8855-5c6c69b8bcc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IsTemplate" ma:index="43" nillable="true" ma:displayName="Template" ma:default="No" ma:description="Is this document a template or model upon which other documents should be based?" ma:format="RadioButtons" ma:hidden="true" ma:internalName="UndpIsTemplate" ma:readOnly="false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61f5b-24a3-4c2d-bc81-44cb9325e8ee" elementFormDefault="qualified">
    <xsd:import namespace="http://schemas.microsoft.com/office/2006/documentManagement/types"/>
    <xsd:import namespace="http://schemas.microsoft.com/office/infopath/2007/PartnerControls"/>
    <xsd:element name="UNDPPOPPFunctionalArea" ma:index="5" nillable="true" ma:displayName="Functional Area" ma:description="The Functional Area (as defined in POPP) of this document" ma:format="Dropdown" ma:internalName="UNDPPOPPFunctionalArea" ma:readOnly="false">
      <xsd:simpleType>
        <xsd:restriction base="dms:Choice">
          <xsd:enumeration value="Administrative Services"/>
          <xsd:enumeration value="Contract and Procurement"/>
          <xsd:enumeration value="Ethics"/>
          <xsd:enumeration value="Financial Resources"/>
          <xsd:enumeration value="Human Resources"/>
          <xsd:enumeration value="Information and Communications Technology"/>
          <xsd:enumeration value="Management of Crisis and Special Development Situations"/>
          <xsd:enumeration value="Partnerships"/>
          <xsd:enumeration value="Programme and Project"/>
          <xsd:enumeration value="Results &amp; Accountability"/>
          <xsd:enumeration value="Prescriptive Content"/>
          <xsd:enumeration value="Security"/>
        </xsd:restriction>
      </xsd:simpleType>
    </xsd:element>
    <xsd:element name="Outcome1" ma:index="9" nillable="true" ma:displayName="Output No" ma:internalName="Outcome1" ma:readOnly="false">
      <xsd:simpleType>
        <xsd:restriction base="dms:Text">
          <xsd:maxLength value="8"/>
        </xsd:restriction>
      </xsd:simpleType>
    </xsd:element>
    <xsd:element name="PDC_x0020_Document_x0020_Category" ma:index="15" nillable="true" ma:displayName="PDC Document Category" ma:default="Project" ma:format="Dropdown" ma:internalName="PDC_x0020_Document_x0020_Category" ma:readOnly="false">
      <xsd:simpleType>
        <xsd:restriction base="dms:Choice">
          <xsd:enumeration value="Project"/>
          <xsd:enumeration value="Proposal"/>
        </xsd:restriction>
      </xsd:simpleType>
    </xsd:element>
    <xsd:element name="UNDPPublishedDate" ma:index="19" nillable="true" ma:displayName="Published Date" ma:description="The date the document was published" ma:format="DateOnly" ma:hidden="true" ma:internalName="UNDPPublishedDate" ma:readOnly="false">
      <xsd:simpleType>
        <xsd:restriction base="dms:DateTime"/>
      </xsd:simpleType>
    </xsd:element>
    <xsd:element name="UNDPSummary" ma:index="21" nillable="true" ma:displayName="Summary" ma:description="A brief description or summary of the document that will displayed in search results." ma:hidden="true" ma:internalName="UNDPSummary" ma:readOnly="false">
      <xsd:simpleType>
        <xsd:restriction base="dms:Note"/>
      </xsd:simpleType>
    </xsd:element>
    <xsd:element name="o4086b1782a74105bb5269035bccc8e9" ma:index="39" nillable="true" ma:taxonomy="true" ma:internalName="o4086b1782a74105bb5269035bccc8e9" ma:taxonomyFieldName="Atlas_x0020_Document_x0020_Status" ma:displayName="PDC Document Status" ma:indexed="true" ma:default="763;#Draft|121d40a5-e62e-4d42-82e4-d6d12003de0a" ma:fieldId="{84086b17-82a7-4105-bb52-69035bccc8e9}" ma:sspId="28e6c43a-9e99-4bdd-9574-a0fa4ea3b61e" ma:termSetId="25903f6f-cbc1-40ed-9940-25d83ada12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40" nillable="true" ma:displayName="Project Number" ma:hidden="true" ma:internalName="Project_x0020_Number" ma:readOnly="false">
      <xsd:simpleType>
        <xsd:restriction base="dms:Text">
          <xsd:maxLength value="8"/>
        </xsd:restriction>
      </xsd:simpleType>
    </xsd:element>
    <xsd:element name="idff2b682fce4d0680503cd9036a3260" ma:index="41" nillable="true" ma:taxonomy="true" ma:internalName="idff2b682fce4d0680503cd9036a3260" ma:taxonomyFieldName="Atlas_x0020_Document_x0020_Type" ma:displayName="PDC Document Type" ma:default="" ma:fieldId="{2dff2b68-2fce-4d06-8050-3cd9036a3260}" ma:sspId="28e6c43a-9e99-4bdd-9574-a0fa4ea3b61e" ma:termSetId="30d68b81-e6e1-44c0-83ea-00369bf2f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c6531b704974d528487414686b72f6f" ma:index="44" nillable="true" ma:taxonomy="true" ma:internalName="gc6531b704974d528487414686b72f6f" ma:taxonomyFieldName="Operating_x0020_Unit0" ma:displayName="Operating Unit" ma:default="" ma:fieldId="{0c6531b7-0497-4d52-8487-414686b72f6f}" ma:sspId="28e6c43a-9e99-4bdd-9574-a0fa4ea3b61e" ma:termSetId="4a12f052-e370-4dc7-89e6-088c48edbf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Manager" ma:index="45" nillable="true" ma:displayName="Project Manager" ma:hidden="true" ma:internalName="Project_x0020_Manager" ma:readOnly="false">
      <xsd:simpleType>
        <xsd:restriction base="dms:Text">
          <xsd:maxLength value="50"/>
        </xsd:restriction>
      </xsd:simpleType>
    </xsd:element>
    <xsd:element name="_dlc_DocId" ma:index="4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Coverage_x0020_Period_x0020_Start_x0020_Date" ma:index="50" nillable="true" ma:displayName="Document Coverage Period Start Date" ma:description="The period start date of the document covers or is valid (E.g. project start date specified in a project document, start date of the period covered by a project review report, a donor report, etc.)" ma:format="DateOnly" ma:internalName="Document_x0020_Coverage_x0020_Period_x0020_Start_x0020_Date">
      <xsd:simpleType>
        <xsd:restriction base="dms:DateTime"/>
      </xsd:simpleType>
    </xsd:element>
    <xsd:element name="Document_x0020_Coverage_x0020_Period_x0020_End_x0020_Date" ma:index="51" nillable="true" ma:displayName="Document Coverage Period End Date" ma:description="The period end date of the document covers or is valid (E.g. End date specified in a project document, period end date of review report, signed or published date if period is not relevant, such as MoU or Tender)" ma:format="DateOnly" ma:internalName="Document_x0020_Coverage_x0020_Period_x0020_End_x0020_Date" ma:readOnly="false">
      <xsd:simpleType>
        <xsd:restriction base="dms:DateTime"/>
      </xsd:simpleType>
    </xsd:element>
    <xsd:element name="SharedWithUsers" ma:index="5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29" ma:displayName="Content Type"/>
        <xsd:element ref="dc:title" minOccurs="0" maxOccurs="1" ma:index="1" ma:displayName="Title"/>
        <xsd:element ref="dc:subject" minOccurs="0" maxOccurs="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10E031A-115A-4A34-8495-F750E122BAF3}"/>
</file>

<file path=customXml/itemProps2.xml><?xml version="1.0" encoding="utf-8"?>
<ds:datastoreItem xmlns:ds="http://schemas.openxmlformats.org/officeDocument/2006/customXml" ds:itemID="{6F944343-82FE-44EB-A699-7203D58BC0EC}"/>
</file>

<file path=customXml/itemProps3.xml><?xml version="1.0" encoding="utf-8"?>
<ds:datastoreItem xmlns:ds="http://schemas.openxmlformats.org/officeDocument/2006/customXml" ds:itemID="{1D479892-DF9C-4F4D-BE66-3301159421AD}"/>
</file>

<file path=customXml/itemProps4.xml><?xml version="1.0" encoding="utf-8"?>
<ds:datastoreItem xmlns:ds="http://schemas.openxmlformats.org/officeDocument/2006/customXml" ds:itemID="{6CDCF0A8-FB7D-41F2-B501-6212D5251547}"/>
</file>

<file path=customXml/itemProps5.xml><?xml version="1.0" encoding="utf-8"?>
<ds:datastoreItem xmlns:ds="http://schemas.openxmlformats.org/officeDocument/2006/customXml" ds:itemID="{01069D81-4C92-409E-948A-FCD3F15E0726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65991</TotalTime>
  <Words>712</Words>
  <Application>Microsoft Office PowerPoint</Application>
  <PresentationFormat>On-screen Show (4:3)</PresentationFormat>
  <Paragraphs>180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Project Board Meeting  January 2013</vt:lpstr>
      <vt:lpstr>PowerPoint Presentation</vt:lpstr>
      <vt:lpstr>1.Financial summary (until January 2013)</vt:lpstr>
      <vt:lpstr>Expert Roster </vt:lpstr>
      <vt:lpstr>2.Progress summary </vt:lpstr>
      <vt:lpstr>PowerPoint Presentation</vt:lpstr>
      <vt:lpstr>PowerPoint Presentation</vt:lpstr>
      <vt:lpstr>Challenges and constraints</vt:lpstr>
    </vt:vector>
  </TitlesOfParts>
  <Company>PETRONAS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Annual Report - CSB</dc:title>
  <dc:subject/>
  <dc:creator>LocalID</dc:creator>
  <cp:lastModifiedBy>csbuser</cp:lastModifiedBy>
  <cp:revision>3275</cp:revision>
  <cp:lastPrinted>2013-01-13T09:08:40Z</cp:lastPrinted>
  <dcterms:created xsi:type="dcterms:W3CDTF">2002-08-25T14:58:01Z</dcterms:created>
  <dcterms:modified xsi:type="dcterms:W3CDTF">2013-01-14T10:02:34Z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PageLayout">
    <vt:lpwstr>Message</vt:lpwstr>
  </property>
  <property fmtid="{D5CDD505-2E9C-101B-9397-08002B2CF9AE}" pid="3" name="DocID">
    <vt:lpwstr/>
  </property>
  <property fmtid="{D5CDD505-2E9C-101B-9397-08002B2CF9AE}" pid="4" name="DocIDPosition">
    <vt:i4>0</vt:i4>
  </property>
  <property fmtid="{D5CDD505-2E9C-101B-9397-08002B2CF9AE}" pid="5" name="DocIDinTitle">
    <vt:bool>true</vt:bool>
  </property>
  <property fmtid="{D5CDD505-2E9C-101B-9397-08002B2CF9AE}" pid="6" name="DocIDinSlide">
    <vt:bool>true</vt:bool>
  </property>
  <property fmtid="{D5CDD505-2E9C-101B-9397-08002B2CF9AE}" pid="7" name="ContentTypeId">
    <vt:lpwstr>0x010100F075C04BA242A84ABD3293E3AD35CDA400AB50428DC784B44FAACCAA5FAE40C0590045B5E632B552204ABF0E616DD66BDA0F</vt:lpwstr>
  </property>
  <property fmtid="{D5CDD505-2E9C-101B-9397-08002B2CF9AE}" pid="8" name="_dlc_DocIdItemGuid">
    <vt:lpwstr>76ab8f76-b5e4-454f-b5f2-bdfaaeac5066</vt:lpwstr>
  </property>
  <property fmtid="{D5CDD505-2E9C-101B-9397-08002B2CF9AE}" pid="9" name="UNDPCountry">
    <vt:lpwstr/>
  </property>
  <property fmtid="{D5CDD505-2E9C-101B-9397-08002B2CF9AE}" pid="10" name="Atlas_x0020_Document_x0020_Type">
    <vt:lpwstr>236;#Progress Report|cafb2bdd-31de-4683-a84c-29af809cca57</vt:lpwstr>
  </property>
  <property fmtid="{D5CDD505-2E9C-101B-9397-08002B2CF9AE}" pid="11" name="UNDPDocumentCategory">
    <vt:lpwstr/>
  </property>
  <property fmtid="{D5CDD505-2E9C-101B-9397-08002B2CF9AE}" pid="12" name="UnitTaxHTField0">
    <vt:lpwstr/>
  </property>
  <property fmtid="{D5CDD505-2E9C-101B-9397-08002B2CF9AE}" pid="13" name="UN Languages">
    <vt:lpwstr>1;#English|7f98b732-4b5b-4b70-ba90-a0eff09b5d2d</vt:lpwstr>
  </property>
  <property fmtid="{D5CDD505-2E9C-101B-9397-08002B2CF9AE}" pid="14" name="Operating Unit0">
    <vt:lpwstr>1482;#KWT|f09bdda9-6747-4117-880b-9db45632a044</vt:lpwstr>
  </property>
  <property fmtid="{D5CDD505-2E9C-101B-9397-08002B2CF9AE}" pid="15" name="Atlas Document Status">
    <vt:lpwstr>763;#Draft|121d40a5-e62e-4d42-82e4-d6d12003de0a</vt:lpwstr>
  </property>
  <property fmtid="{D5CDD505-2E9C-101B-9397-08002B2CF9AE}" pid="17" name="UndpUnitMM">
    <vt:lpwstr/>
  </property>
  <property fmtid="{D5CDD505-2E9C-101B-9397-08002B2CF9AE}" pid="18" name="eRegFilingCodeMM">
    <vt:lpwstr/>
  </property>
  <property fmtid="{D5CDD505-2E9C-101B-9397-08002B2CF9AE}" pid="19" name="Unit">
    <vt:lpwstr/>
  </property>
  <property fmtid="{D5CDD505-2E9C-101B-9397-08002B2CF9AE}" pid="20" name="UNDPFocusAreas">
    <vt:lpwstr/>
  </property>
  <property fmtid="{D5CDD505-2E9C-101B-9397-08002B2CF9AE}" pid="21" name="UndpDocTypeMM">
    <vt:lpwstr/>
  </property>
  <property fmtid="{D5CDD505-2E9C-101B-9397-08002B2CF9AE}" pid="22" name="Atlas Document Type">
    <vt:lpwstr>1112;#Progress Report|03c70d0e-c75e-4cfb-8288-e692640ede14</vt:lpwstr>
  </property>
  <property fmtid="{D5CDD505-2E9C-101B-9397-08002B2CF9AE}" pid="23" name="DocumentSetDescription">
    <vt:lpwstr/>
  </property>
  <property fmtid="{D5CDD505-2E9C-101B-9397-08002B2CF9AE}" pid="24" name="URL">
    <vt:lpwstr/>
  </property>
</Properties>
</file>